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Lst>
  <p:notesMasterIdLst>
    <p:notesMasterId r:id="rId58"/>
  </p:notesMasterIdLst>
  <p:sldIdLst>
    <p:sldId id="321" r:id="rId6"/>
    <p:sldId id="420" r:id="rId7"/>
    <p:sldId id="418" r:id="rId8"/>
    <p:sldId id="286" r:id="rId9"/>
    <p:sldId id="296" r:id="rId10"/>
    <p:sldId id="287" r:id="rId11"/>
    <p:sldId id="301" r:id="rId12"/>
    <p:sldId id="292" r:id="rId13"/>
    <p:sldId id="293" r:id="rId14"/>
    <p:sldId id="422" r:id="rId15"/>
    <p:sldId id="419" r:id="rId16"/>
    <p:sldId id="275" r:id="rId17"/>
    <p:sldId id="288" r:id="rId18"/>
    <p:sldId id="294" r:id="rId19"/>
    <p:sldId id="289" r:id="rId20"/>
    <p:sldId id="302" r:id="rId21"/>
    <p:sldId id="421" r:id="rId22"/>
    <p:sldId id="262" r:id="rId23"/>
    <p:sldId id="261" r:id="rId24"/>
    <p:sldId id="290" r:id="rId25"/>
    <p:sldId id="303" r:id="rId26"/>
    <p:sldId id="263" r:id="rId27"/>
    <p:sldId id="264" r:id="rId28"/>
    <p:sldId id="265" r:id="rId29"/>
    <p:sldId id="291" r:id="rId30"/>
    <p:sldId id="304" r:id="rId31"/>
    <p:sldId id="283" r:id="rId32"/>
    <p:sldId id="266" r:id="rId33"/>
    <p:sldId id="277" r:id="rId34"/>
    <p:sldId id="310" r:id="rId35"/>
    <p:sldId id="267" r:id="rId36"/>
    <p:sldId id="268" r:id="rId37"/>
    <p:sldId id="269" r:id="rId38"/>
    <p:sldId id="270" r:id="rId39"/>
    <p:sldId id="271" r:id="rId40"/>
    <p:sldId id="280" r:id="rId41"/>
    <p:sldId id="272" r:id="rId42"/>
    <p:sldId id="274" r:id="rId43"/>
    <p:sldId id="273" r:id="rId44"/>
    <p:sldId id="297" r:id="rId45"/>
    <p:sldId id="305" r:id="rId46"/>
    <p:sldId id="279" r:id="rId47"/>
    <p:sldId id="299" r:id="rId48"/>
    <p:sldId id="284" r:id="rId49"/>
    <p:sldId id="285" r:id="rId50"/>
    <p:sldId id="295" r:id="rId51"/>
    <p:sldId id="298" r:id="rId52"/>
    <p:sldId id="311" r:id="rId53"/>
    <p:sldId id="258" r:id="rId54"/>
    <p:sldId id="439" r:id="rId55"/>
    <p:sldId id="414" r:id="rId56"/>
    <p:sldId id="41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321"/>
            <p14:sldId id="420"/>
          </p14:sldIdLst>
        </p14:section>
        <p14:section name="William's" id="{4B81BE2A-B99D-4E1E-BB9D-735D73F7397E}">
          <p14:sldIdLst>
            <p14:sldId id="418"/>
            <p14:sldId id="286"/>
            <p14:sldId id="296"/>
            <p14:sldId id="287"/>
            <p14:sldId id="301"/>
            <p14:sldId id="292"/>
            <p14:sldId id="293"/>
            <p14:sldId id="422"/>
            <p14:sldId id="419"/>
            <p14:sldId id="275"/>
            <p14:sldId id="288"/>
            <p14:sldId id="294"/>
            <p14:sldId id="289"/>
            <p14:sldId id="302"/>
            <p14:sldId id="421"/>
            <p14:sldId id="262"/>
            <p14:sldId id="261"/>
            <p14:sldId id="290"/>
            <p14:sldId id="303"/>
            <p14:sldId id="263"/>
            <p14:sldId id="264"/>
            <p14:sldId id="265"/>
            <p14:sldId id="291"/>
            <p14:sldId id="304"/>
            <p14:sldId id="283"/>
            <p14:sldId id="266"/>
            <p14:sldId id="277"/>
            <p14:sldId id="310"/>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258"/>
            <p14:sldId id="439"/>
            <p14:sldId id="414"/>
            <p14:sldId id="4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2327" autoAdjust="0"/>
  </p:normalViewPr>
  <p:slideViewPr>
    <p:cSldViewPr snapToGrid="0">
      <p:cViewPr varScale="1">
        <p:scale>
          <a:sx n="83" d="100"/>
          <a:sy n="83" d="100"/>
        </p:scale>
        <p:origin x="1362" y="120"/>
      </p:cViewPr>
      <p:guideLst/>
    </p:cSldViewPr>
  </p:slideViewPr>
  <p:notesTextViewPr>
    <p:cViewPr>
      <p:scale>
        <a:sx n="200" d="100"/>
        <a:sy n="200" d="100"/>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4/2/2020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46</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Gain exam insights, the best prep strategies, and test-taking strategies from an exam veteran and writer. Learn how to deconstruct questions and answers, how questions are written, and what certification exams are really testing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14 minutes</a:t>
            </a:r>
          </a:p>
        </p:txBody>
      </p:sp>
      <p:sp>
        <p:nvSpPr>
          <p:cNvPr id="4" name="Slide Number Placeholder 3"/>
          <p:cNvSpPr>
            <a:spLocks noGrp="1"/>
          </p:cNvSpPr>
          <p:nvPr>
            <p:ph type="sldNum" sz="quarter" idx="10"/>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84382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14 minutes</a:t>
            </a:r>
          </a:p>
        </p:txBody>
      </p:sp>
      <p:sp>
        <p:nvSpPr>
          <p:cNvPr id="4" name="Slide Number Placeholder 3"/>
          <p:cNvSpPr>
            <a:spLocks noGrp="1"/>
          </p:cNvSpPr>
          <p:nvPr>
            <p:ph type="sldNum" sz="quarter" idx="10"/>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916915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to get the SQL Server MCSA, you need to know how to build end-to-end Business Intelligence, SSIS, SSRS, SSAS, in addition to the expected administration and querying</a:t>
            </a:r>
            <a:r>
              <a:rPr lang="en-US" sz="1400" b="0" dirty="0">
                <a:solidFill>
                  <a:schemeClr val="tx1"/>
                </a:solidFill>
                <a:latin typeface="+mn-lt"/>
              </a:rPr>
              <a:t>. </a:t>
            </a:r>
          </a:p>
        </p:txBody>
      </p:sp>
      <p:sp>
        <p:nvSpPr>
          <p:cNvPr id="4" name="Slide Number Placeholder 3"/>
          <p:cNvSpPr>
            <a:spLocks noGrp="1"/>
          </p:cNvSpPr>
          <p:nvPr>
            <p:ph type="sldNum" sz="quarter" idx="10"/>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1506848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1212278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a:p>
        </p:txBody>
      </p:sp>
    </p:spTree>
    <p:extLst>
      <p:ext uri="{BB962C8B-B14F-4D97-AF65-F5344CB8AC3E}">
        <p14:creationId xmlns:p14="http://schemas.microsoft.com/office/powerpoint/2010/main" val="3529671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26.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tiff"/><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tiff"/><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29.png"/><Relationship Id="rId11" Type="http://schemas.openxmlformats.org/officeDocument/2006/relationships/image" Target="../media/image34.tiff"/><Relationship Id="rId5" Type="http://schemas.openxmlformats.org/officeDocument/2006/relationships/image" Target="../media/image28.png"/><Relationship Id="rId10" Type="http://schemas.openxmlformats.org/officeDocument/2006/relationships/image" Target="../media/image33.tiff"/><Relationship Id="rId4" Type="http://schemas.microsoft.com/office/2007/relationships/hdphoto" Target="../media/hdphoto1.wdp"/><Relationship Id="rId9" Type="http://schemas.openxmlformats.org/officeDocument/2006/relationships/image" Target="../media/image32.png"/><Relationship Id="rId14" Type="http://schemas.openxmlformats.org/officeDocument/2006/relationships/image" Target="../media/image37.tif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4/2/2020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4/2/2020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845658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4/2/2020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image" Target="../media/image3.png"/><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theme" Target="../theme/theme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image" Target="../media/image22.png"/><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4/2/2020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4/2/2020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39"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soft.com/en-us/learning/community-blog-post.aspx?BlogId=8&amp;Id=375289"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www.microsoft.com/en-us/learning/community-blog-post.aspx?BlogId=8&amp;Id=37528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en-us/learning/browse-all-certifications.aspx"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certification.comptia.org/docs/default-source/downloadablefiles/hr-perceptions-of-it-training-and-certification.pdf" TargetMode="External"/><Relationship Id="rId2" Type="http://schemas.openxmlformats.org/officeDocument/2006/relationships/hyperlink" Target="http://download.microsoft.com/download/9/4/B/94B5442E-0494-4B42-A5DC-8742E4254B09/BVW-Microsoft-US40548315.pdf"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www.thewallsproject.org/programs/futures_fund/" TargetMode="External"/><Relationship Id="rId2" Type="http://schemas.openxmlformats.org/officeDocument/2006/relationships/image" Target="../media/image49.png"/><Relationship Id="rId1" Type="http://schemas.openxmlformats.org/officeDocument/2006/relationships/slideLayout" Target="../slideLayouts/slideLayout85.xml"/><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91.xml"/></Relationships>
</file>

<file path=ppt/slides/_rels/slide52.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87.xml"/><Relationship Id="rId4" Type="http://schemas.openxmlformats.org/officeDocument/2006/relationships/image" Target="../media/image5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68264" y="4629790"/>
            <a:ext cx="8035899" cy="604977"/>
          </a:xfrm>
        </p:spPr>
        <p:txBody>
          <a:bodyPr/>
          <a:lstStyle/>
          <a:p>
            <a:r>
              <a:rPr lang="en-US" sz="2667" dirty="0">
                <a:latin typeface="Roboto" panose="02000000000000000000" pitchFamily="2" charset="0"/>
                <a:ea typeface="Roboto" panose="02000000000000000000" pitchFamily="2" charset="0"/>
              </a:rPr>
              <a:t>Gain exam insights, the best prep strategies, and test-taking strategies from a veteran exam writer</a:t>
            </a:r>
          </a:p>
          <a:p>
            <a:endParaRPr lang="en-US" sz="2667" dirty="0">
              <a:latin typeface="Roboto" panose="02000000000000000000" pitchFamily="2" charset="0"/>
              <a:ea typeface="Roboto" panose="02000000000000000000" pitchFamily="2" charset="0"/>
            </a:endParaRPr>
          </a:p>
        </p:txBody>
      </p:sp>
      <p:sp>
        <p:nvSpPr>
          <p:cNvPr id="3" name="Text Placeholder 2"/>
          <p:cNvSpPr>
            <a:spLocks noGrp="1"/>
          </p:cNvSpPr>
          <p:nvPr>
            <p:ph type="body" sz="quarter" idx="10"/>
          </p:nvPr>
        </p:nvSpPr>
        <p:spPr/>
        <p:txBody>
          <a:bodyPr/>
          <a:lstStyle/>
          <a:p>
            <a:pPr lvl="0"/>
            <a:r>
              <a:rPr lang="en-US" dirty="0">
                <a:latin typeface="Roboto" panose="02000000000000000000" pitchFamily="2" charset="0"/>
                <a:ea typeface="Roboto" panose="02000000000000000000" pitchFamily="2" charset="0"/>
              </a:rPr>
              <a:t>William Assaf, Principal Consultant, Sparkhound</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p:txBody>
      </p:sp>
      <p:sp>
        <p:nvSpPr>
          <p:cNvPr id="4" name="Text Placeholder 3"/>
          <p:cNvSpPr>
            <a:spLocks noGrp="1"/>
          </p:cNvSpPr>
          <p:nvPr>
            <p:ph type="body" sz="quarter" idx="11"/>
          </p:nvPr>
        </p:nvSpPr>
        <p:spPr>
          <a:xfrm>
            <a:off x="668106" y="1781910"/>
            <a:ext cx="9008330" cy="1991438"/>
          </a:xfrm>
        </p:spPr>
        <p:txBody>
          <a:bodyPr/>
          <a:lstStyle/>
          <a:p>
            <a:r>
              <a:rPr lang="en-US" dirty="0"/>
              <a:t>Certification Exams Inside Out</a:t>
            </a:r>
          </a:p>
          <a:p>
            <a:r>
              <a:rPr lang="en-US" b="1" dirty="0">
                <a:latin typeface="Roboto" panose="02000000000000000000" pitchFamily="2" charset="0"/>
                <a:ea typeface="Roboto" panose="02000000000000000000" pitchFamily="2" charset="0"/>
              </a:rPr>
              <a:t>Think Like a Certification Exam</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Retired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10</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 Certified Solutions Architect (MCSA)</a:t>
            </a:r>
            <a:br>
              <a:rPr lang="en-US" sz="3200" b="0" dirty="0">
                <a:solidFill>
                  <a:schemeClr val="tx1"/>
                </a:solidFill>
                <a:latin typeface="+mn-lt"/>
              </a:rPr>
            </a:br>
            <a:r>
              <a:rPr lang="en-US" sz="3200" b="0" dirty="0">
                <a:solidFill>
                  <a:schemeClr val="tx1"/>
                </a:solidFill>
                <a:latin typeface="+mn-lt"/>
              </a:rPr>
              <a:t>Microsoft Certified Solutions Developer (MCSD)</a:t>
            </a:r>
          </a:p>
          <a:p>
            <a:r>
              <a:rPr lang="en-US" sz="3200" b="0" dirty="0">
                <a:solidFill>
                  <a:schemeClr val="tx1"/>
                </a:solidFill>
                <a:latin typeface="+mn-lt"/>
              </a:rPr>
              <a:t>Microsoft Certified Solutions Expert (MCSE)</a:t>
            </a:r>
          </a:p>
          <a:p>
            <a:endParaRPr lang="en-US" sz="3200" b="0" dirty="0">
              <a:solidFill>
                <a:schemeClr val="tx1"/>
              </a:solidFill>
              <a:latin typeface="+mn-lt"/>
            </a:endParaRPr>
          </a:p>
          <a:p>
            <a:r>
              <a:rPr lang="en-US" sz="3200" b="0" dirty="0">
                <a:solidFill>
                  <a:schemeClr val="tx1"/>
                </a:solidFill>
                <a:latin typeface="+mn-lt"/>
              </a:rPr>
              <a:t>Have all been retired, </a:t>
            </a:r>
            <a:br>
              <a:rPr lang="en-US" sz="3200" b="0" dirty="0">
                <a:solidFill>
                  <a:schemeClr val="tx1"/>
                </a:solidFill>
                <a:latin typeface="+mn-lt"/>
              </a:rPr>
            </a:br>
            <a:r>
              <a:rPr lang="en-US" sz="3200" b="0" dirty="0">
                <a:solidFill>
                  <a:schemeClr val="tx1"/>
                </a:solidFill>
                <a:latin typeface="+mn-lt"/>
              </a:rPr>
              <a:t>this includes most of the exams that start with “70-”, </a:t>
            </a:r>
            <a:br>
              <a:rPr lang="en-US" sz="3200" b="0" dirty="0">
                <a:solidFill>
                  <a:schemeClr val="tx1"/>
                </a:solidFill>
                <a:latin typeface="+mn-lt"/>
              </a:rPr>
            </a:br>
            <a:r>
              <a:rPr lang="en-US" sz="3200" b="0" dirty="0">
                <a:solidFill>
                  <a:schemeClr val="tx1"/>
                </a:solidFill>
                <a:latin typeface="+mn-lt"/>
              </a:rPr>
              <a:t>but due to COVID-19 retirement has been delayed to Jan 2021.</a:t>
            </a:r>
          </a:p>
          <a:p>
            <a:endParaRPr lang="en-US" sz="3200" b="0" dirty="0">
              <a:solidFill>
                <a:schemeClr val="tx1"/>
              </a:solidFill>
              <a:latin typeface="+mn-lt"/>
            </a:endParaRPr>
          </a:p>
          <a:p>
            <a:r>
              <a:rPr lang="en-US" sz="3200" b="0" dirty="0">
                <a:solidFill>
                  <a:schemeClr val="tx1"/>
                </a:solidFill>
                <a:latin typeface="+mn-lt"/>
              </a:rPr>
              <a:t>Pearson VUE and Microsoft are also expanding the testing availability for </a:t>
            </a:r>
            <a:r>
              <a:rPr lang="en-US" sz="3200" dirty="0">
                <a:solidFill>
                  <a:schemeClr val="tx1"/>
                </a:solidFill>
                <a:latin typeface="+mn-lt"/>
              </a:rPr>
              <a:t>online proctored </a:t>
            </a:r>
            <a:r>
              <a:rPr lang="en-US" sz="3200" b="0" dirty="0">
                <a:solidFill>
                  <a:schemeClr val="tx1"/>
                </a:solidFill>
                <a:latin typeface="+mn-lt"/>
              </a:rPr>
              <a:t>exams because many testing centers have closed.</a:t>
            </a:r>
            <a:br>
              <a:rPr lang="en-US" sz="3200" b="0" dirty="0">
                <a:solidFill>
                  <a:schemeClr val="tx1"/>
                </a:solidFill>
                <a:latin typeface="+mn-lt"/>
              </a:rPr>
            </a:br>
            <a:r>
              <a:rPr lang="en-US" sz="1000" dirty="0">
                <a:hlinkClick r:id="rId3"/>
              </a:rPr>
              <a:t>https://www.microsoft.com/en-us/learning/community-blog-post.aspx?BlogId=8&amp;Id=375289</a:t>
            </a:r>
            <a:br>
              <a:rPr lang="en-US" sz="1000" dirty="0"/>
            </a:br>
            <a:r>
              <a:rPr lang="en-US" sz="1000" dirty="0">
                <a:hlinkClick r:id="rId4"/>
              </a:rPr>
              <a:t>https://www.microsoft.com/en-us/learning/community-blog-post.aspx?BlogId=8&amp;Id=375282</a:t>
            </a:r>
            <a:endParaRPr lang="en-US" sz="1000" dirty="0">
              <a:solidFill>
                <a:schemeClr val="tx1"/>
              </a:solidFill>
              <a:latin typeface="+mn-lt"/>
            </a:endParaRPr>
          </a:p>
        </p:txBody>
      </p:sp>
    </p:spTree>
    <p:extLst>
      <p:ext uri="{BB962C8B-B14F-4D97-AF65-F5344CB8AC3E}">
        <p14:creationId xmlns:p14="http://schemas.microsoft.com/office/powerpoint/2010/main" val="2322902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Role-based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11</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Microsoft’s desired emphasis is on Solution Providers has now introduced broad, often Azure-focused Role-based Certifications for many careers at Fundamentals, Associate, and Expert levels:</a:t>
            </a:r>
          </a:p>
          <a:p>
            <a:r>
              <a:rPr lang="en-US" sz="2000" dirty="0">
                <a:hlinkClick r:id="rId3"/>
              </a:rPr>
              <a:t>https://www.microsoft.com/en-us/learning/browse-all-certifications.aspx</a:t>
            </a:r>
            <a:endParaRPr lang="en-US" sz="2000" dirty="0"/>
          </a:p>
          <a:p>
            <a:endParaRPr lang="en-US" sz="2000" b="0" dirty="0">
              <a:solidFill>
                <a:schemeClr val="tx1"/>
              </a:solidFill>
              <a:latin typeface="+mn-lt"/>
            </a:endParaRPr>
          </a:p>
          <a:p>
            <a:r>
              <a:rPr lang="en-US" sz="3200" b="0" dirty="0">
                <a:solidFill>
                  <a:schemeClr val="tx1"/>
                </a:solidFill>
                <a:latin typeface="+mn-lt"/>
              </a:rPr>
              <a:t>New exams are tech synonyms, “AZ-” for Azure, </a:t>
            </a:r>
            <a:br>
              <a:rPr lang="en-US" sz="3200" b="0" dirty="0">
                <a:solidFill>
                  <a:schemeClr val="tx1"/>
                </a:solidFill>
                <a:latin typeface="+mn-lt"/>
              </a:rPr>
            </a:br>
            <a:r>
              <a:rPr lang="en-US" sz="3200" b="0" dirty="0">
                <a:solidFill>
                  <a:schemeClr val="tx1"/>
                </a:solidFill>
                <a:latin typeface="+mn-lt"/>
              </a:rPr>
              <a:t>“AI-” for Artificial Intelligence, “DP-” for Data Platform.</a:t>
            </a:r>
          </a:p>
        </p:txBody>
      </p:sp>
      <p:pic>
        <p:nvPicPr>
          <p:cNvPr id="1026" name="Picture 2" descr="Role-based certifications logo&#10;">
            <a:extLst>
              <a:ext uri="{FF2B5EF4-FFF2-40B4-BE49-F238E27FC236}">
                <a16:creationId xmlns:a16="http://schemas.microsoft.com/office/drawing/2014/main" id="{D029913C-25B5-417B-8D36-7065F7E60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587" y="4516742"/>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le-based certifications logo&#10;">
            <a:extLst>
              <a:ext uri="{FF2B5EF4-FFF2-40B4-BE49-F238E27FC236}">
                <a16:creationId xmlns:a16="http://schemas.microsoft.com/office/drawing/2014/main" id="{6B1E4240-D594-4756-8B33-D3309D1CA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1715" y="4536670"/>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le-based certifications logo&#10;">
            <a:extLst>
              <a:ext uri="{FF2B5EF4-FFF2-40B4-BE49-F238E27FC236}">
                <a16:creationId xmlns:a16="http://schemas.microsoft.com/office/drawing/2014/main" id="{AC558950-076D-43A2-A1C2-C8EF59E60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842" y="4536669"/>
            <a:ext cx="1689549" cy="168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9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Microsoft.com showing the &quot;skills measured of the exam&quot;">
            <a:extLst>
              <a:ext uri="{FF2B5EF4-FFF2-40B4-BE49-F238E27FC236}">
                <a16:creationId xmlns:a16="http://schemas.microsoft.com/office/drawing/2014/main" id="{DFC20130-A9DE-4D67-8471-8481CCE1715A}"/>
              </a:ext>
            </a:extLst>
          </p:cNvPr>
          <p:cNvPicPr>
            <a:picLocks noChangeAspect="1"/>
          </p:cNvPicPr>
          <p:nvPr/>
        </p:nvPicPr>
        <p:blipFill>
          <a:blip r:embed="rId3"/>
          <a:stretch>
            <a:fillRect/>
          </a:stretch>
        </p:blipFill>
        <p:spPr>
          <a:xfrm>
            <a:off x="5294971" y="1303348"/>
            <a:ext cx="9455570" cy="5490331"/>
          </a:xfrm>
          <a:prstGeom prst="rect">
            <a:avLst/>
          </a:prstGeom>
        </p:spPr>
      </p:pic>
      <p:sp>
        <p:nvSpPr>
          <p:cNvPr id="2" name="Title 1"/>
          <p:cNvSpPr>
            <a:spLocks noGrp="1"/>
          </p:cNvSpPr>
          <p:nvPr>
            <p:ph type="title"/>
          </p:nvPr>
        </p:nvSpPr>
        <p:spPr/>
        <p:txBody>
          <a:bodyPr/>
          <a:lstStyle/>
          <a:p>
            <a:r>
              <a:rPr lang="en-US" dirty="0"/>
              <a:t>So What Is On a Cert Exam?</a:t>
            </a:r>
          </a:p>
        </p:txBody>
      </p:sp>
      <p:sp>
        <p:nvSpPr>
          <p:cNvPr id="5" name="TextBox 4"/>
          <p:cNvSpPr txBox="1"/>
          <p:nvPr/>
        </p:nvSpPr>
        <p:spPr>
          <a:xfrm>
            <a:off x="247749" y="1023240"/>
            <a:ext cx="5189489" cy="5509200"/>
          </a:xfrm>
          <a:prstGeom prst="rect">
            <a:avLst/>
          </a:prstGeom>
          <a:noFill/>
        </p:spPr>
        <p:txBody>
          <a:bodyPr wrap="square" rtlCol="0">
            <a:spAutoFit/>
          </a:bodyPr>
          <a:lstStyle/>
          <a:p>
            <a:r>
              <a:rPr lang="en-US" sz="3200" dirty="0"/>
              <a:t>Straight from Microsoft.com, this is the “Skills Measured” section, this is the “domain”.</a:t>
            </a:r>
          </a:p>
          <a:p>
            <a:endParaRPr lang="en-US" sz="3200" dirty="0"/>
          </a:p>
          <a:p>
            <a:r>
              <a:rPr lang="en-US" sz="3200" dirty="0"/>
              <a:t>The “domain” is determined by a group of SMEs before item writing begins, validated by real-life experience.</a:t>
            </a:r>
          </a:p>
          <a:p>
            <a:endParaRPr lang="en-US" sz="3200" dirty="0"/>
          </a:p>
          <a:p>
            <a:r>
              <a:rPr lang="en-US" sz="3200" dirty="0"/>
              <a:t>The “domain” tells the item writer what write about.</a:t>
            </a:r>
          </a:p>
        </p:txBody>
      </p:sp>
      <p:sp>
        <p:nvSpPr>
          <p:cNvPr id="3" name="Oval 2">
            <a:extLst>
              <a:ext uri="{C183D7F6-B498-43B3-948B-1728B52AA6E4}">
                <adec:decorative xmlns:adec="http://schemas.microsoft.com/office/drawing/2017/decorative" val="1"/>
              </a:ext>
            </a:extLst>
          </p:cNvPr>
          <p:cNvSpPr/>
          <p:nvPr/>
        </p:nvSpPr>
        <p:spPr>
          <a:xfrm>
            <a:off x="4982022" y="911242"/>
            <a:ext cx="3240636" cy="313727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047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If you have an exam training book, </a:t>
            </a:r>
            <a:br>
              <a:rPr lang="en-US" sz="4000" dirty="0"/>
            </a:br>
            <a:r>
              <a:rPr lang="en-US" sz="4000" dirty="0"/>
              <a:t>take its practice exam or chapter review</a:t>
            </a:r>
          </a:p>
          <a:p>
            <a:pPr lvl="1"/>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fontScale="92500"/>
          </a:bodyPr>
          <a:lstStyle/>
          <a:p>
            <a:r>
              <a:rPr lang="en-US" sz="4400" dirty="0"/>
              <a:t>Study by doing.</a:t>
            </a:r>
          </a:p>
          <a:p>
            <a:pPr lvl="1"/>
            <a:r>
              <a:rPr lang="en-US" sz="4000" dirty="0"/>
              <a:t>This requires a lab environment at home or work where you can build, break/fix, and learn.</a:t>
            </a:r>
          </a:p>
          <a:p>
            <a:pPr lvl="1"/>
            <a:r>
              <a:rPr lang="en-US" sz="4000" dirty="0"/>
              <a:t>Don’t have a test lab? Build one, it’s educational.</a:t>
            </a:r>
          </a:p>
          <a:p>
            <a:pPr lvl="1"/>
            <a:r>
              <a:rPr lang="en-US" sz="4000" dirty="0"/>
              <a:t>Invest significant time in your career.</a:t>
            </a:r>
          </a:p>
          <a:p>
            <a:pPr lvl="1"/>
            <a:r>
              <a:rPr lang="en-US" sz="4000" dirty="0"/>
              <a:t>Have a lab environment installed on your work/home PCs, or use Azure. (Free credits out there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dirty="0"/>
              <a:t>  proper feature choice and solution approach</a:t>
            </a:r>
            <a:br>
              <a:rPr lang="en-US" sz="4000" dirty="0"/>
            </a:br>
            <a:r>
              <a:rPr lang="en-US" sz="4000" dirty="0"/>
              <a:t>  are more likely to be tested.</a:t>
            </a:r>
          </a:p>
          <a:p>
            <a:pPr lvl="1"/>
            <a:r>
              <a:rPr lang="en-US" sz="4000" dirty="0"/>
              <a:t>For example, code sample questions are likely to test order of operations and correct tactic choice,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92500" lnSpcReduction="10000"/>
          </a:bodyPr>
          <a:lstStyle/>
          <a:p>
            <a:r>
              <a:rPr lang="en-US" sz="4000" dirty="0"/>
              <a:t>The exams are highly situational.</a:t>
            </a:r>
          </a:p>
          <a:p>
            <a:r>
              <a:rPr lang="en-US" sz="4000" dirty="0"/>
              <a:t>So instead of asking "What is the difference between x and y." </a:t>
            </a:r>
          </a:p>
          <a:p>
            <a:r>
              <a:rPr lang="en-US" sz="4000" dirty="0"/>
              <a:t>The question will be:</a:t>
            </a:r>
            <a:br>
              <a:rPr lang="en-US" sz="4000" dirty="0"/>
            </a:br>
            <a:br>
              <a:rPr lang="en-US" sz="4000" dirty="0"/>
            </a:br>
            <a:r>
              <a:rPr lang="en-US" sz="4000" dirty="0"/>
              <a:t>You are doing this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800" dirty="0"/>
              <a:t>It’s not just multiple-choice questions.</a:t>
            </a:r>
          </a:p>
          <a:p>
            <a:r>
              <a:rPr lang="en-US" sz="4800" dirty="0"/>
              <a:t>Other types such as case studies, build lists, drag and drops, all operate on the same rules and challenge for the writers.</a:t>
            </a:r>
          </a:p>
        </p:txBody>
      </p:sp>
    </p:spTree>
    <p:extLst>
      <p:ext uri="{BB962C8B-B14F-4D97-AF65-F5344CB8AC3E}">
        <p14:creationId xmlns:p14="http://schemas.microsoft.com/office/powerpoint/2010/main" val="1105366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18</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endParaRPr lang="en-US" b="0" dirty="0">
              <a:solidFill>
                <a:schemeClr val="tx1"/>
              </a:solidFill>
              <a:latin typeface="+mn-lt"/>
            </a:endParaRPr>
          </a:p>
          <a:p>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 </a:t>
            </a:r>
            <a:br>
              <a:rPr lang="en-US" b="0" dirty="0">
                <a:solidFill>
                  <a:schemeClr val="tx1"/>
                </a:solidFill>
                <a:latin typeface="+mn-lt"/>
              </a:rPr>
            </a:br>
            <a:r>
              <a:rPr lang="en-US" b="0" dirty="0">
                <a:solidFill>
                  <a:schemeClr val="tx1"/>
                </a:solidFill>
                <a:latin typeface="+mn-lt"/>
              </a:rPr>
              <a:t>For example:</a:t>
            </a:r>
          </a:p>
          <a:p>
            <a:r>
              <a:rPr lang="en-US" b="0" dirty="0">
                <a:solidFill>
                  <a:schemeClr val="tx1"/>
                </a:solidFill>
                <a:latin typeface="+mn-lt"/>
              </a:rPr>
              <a:t>In SQL Server, there is no “CHECKSUM Recovery Model” you won’t see it as a choice on an exam.</a:t>
            </a:r>
          </a:p>
          <a:p>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Solutions Providers, Not Exam Takers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19</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Microsoft’s Emphasis is on Solutions has evolved over the last decade. </a:t>
            </a:r>
          </a:p>
          <a:p>
            <a:pPr lvl="1"/>
            <a:endParaRPr lang="en-US" sz="3600" b="0" dirty="0">
              <a:solidFill>
                <a:schemeClr val="tx1"/>
              </a:solidFill>
              <a:latin typeface="+mn-lt"/>
            </a:endParaRPr>
          </a:p>
          <a:p>
            <a:r>
              <a:rPr lang="en-US" sz="3600" b="0" dirty="0">
                <a:solidFill>
                  <a:schemeClr val="tx1"/>
                </a:solidFill>
                <a:latin typeface="+mn-lt"/>
              </a:rPr>
              <a:t>There is no such thing as a one-dimensional certification because there are few cases of one-dimensional jobs.</a:t>
            </a:r>
          </a:p>
          <a:p>
            <a:endParaRPr lang="en-US" sz="3600" b="0" dirty="0">
              <a:solidFill>
                <a:schemeClr val="tx1"/>
              </a:solidFill>
              <a:latin typeface="+mn-lt"/>
            </a:endParaRPr>
          </a:p>
          <a:p>
            <a:r>
              <a:rPr lang="en-US" sz="3600" b="0" dirty="0">
                <a:solidFill>
                  <a:schemeClr val="tx1"/>
                </a:solidFill>
                <a:latin typeface="+mn-lt"/>
              </a:rPr>
              <a:t>This is intentional and raises the value of a certification – a certification should mean you have broad experience.</a:t>
            </a:r>
          </a:p>
        </p:txBody>
      </p:sp>
    </p:spTree>
    <p:extLst>
      <p:ext uri="{BB962C8B-B14F-4D97-AF65-F5344CB8AC3E}">
        <p14:creationId xmlns:p14="http://schemas.microsoft.com/office/powerpoint/2010/main" val="32089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4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Inside Out 2017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and (coming soon)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Item Writers are SMEs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dirty="0"/>
          </a:p>
        </p:txBody>
      </p:sp>
      <p:sp>
        <p:nvSpPr>
          <p:cNvPr id="6" name="Title 4"/>
          <p:cNvSpPr txBox="1">
            <a:spLocks/>
          </p:cNvSpPr>
          <p:nvPr/>
        </p:nvSpPr>
        <p:spPr>
          <a:xfrm>
            <a:off x="381674" y="938677"/>
            <a:ext cx="10972800" cy="57002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dirty="0">
                <a:solidFill>
                  <a:schemeClr val="tx1"/>
                </a:solidFill>
                <a:latin typeface="+mn-lt"/>
              </a:rPr>
              <a:t>Let’s talk about who creates the exams. </a:t>
            </a:r>
            <a:br>
              <a:rPr lang="en-US" sz="3600" b="0" dirty="0">
                <a:solidFill>
                  <a:schemeClr val="tx1"/>
                </a:solidFill>
                <a:latin typeface="+mn-lt"/>
              </a:rPr>
            </a:br>
            <a:r>
              <a:rPr lang="en-US" sz="3600" b="0" dirty="0">
                <a:solidFill>
                  <a:schemeClr val="tx1"/>
                </a:solidFill>
                <a:latin typeface="+mn-lt"/>
              </a:rPr>
              <a:t>Microsoft subcontracts out SMEs globally. </a:t>
            </a:r>
          </a:p>
          <a:p>
            <a:r>
              <a:rPr lang="en-US" sz="3600" b="0" dirty="0">
                <a:solidFill>
                  <a:schemeClr val="tx1"/>
                </a:solidFill>
                <a:latin typeface="+mn-lt"/>
              </a:rPr>
              <a:t>Focus on practicality and actual usage.</a:t>
            </a:r>
          </a:p>
          <a:p>
            <a:endParaRPr lang="en-US" sz="3600" b="0" dirty="0">
              <a:solidFill>
                <a:schemeClr val="tx1"/>
              </a:solidFill>
              <a:latin typeface="+mn-lt"/>
            </a:endParaRPr>
          </a:p>
          <a:p>
            <a:r>
              <a:rPr lang="en-US" sz="3600" b="0" dirty="0">
                <a:solidFill>
                  <a:schemeClr val="tx1"/>
                </a:solidFill>
                <a:latin typeface="+mn-lt"/>
              </a:rPr>
              <a:t>Topics are removed from the exam’s </a:t>
            </a:r>
            <a:r>
              <a:rPr lang="en-US" sz="3600" b="0" i="1" dirty="0">
                <a:solidFill>
                  <a:schemeClr val="tx1"/>
                </a:solidFill>
                <a:latin typeface="+mn-lt"/>
              </a:rPr>
              <a:t>domain </a:t>
            </a:r>
            <a:r>
              <a:rPr lang="en-US" sz="3600" b="0" dirty="0">
                <a:solidFill>
                  <a:schemeClr val="tx1"/>
                </a:solidFill>
                <a:latin typeface="+mn-lt"/>
              </a:rPr>
              <a:t>if none of the SMEs present could say they use it in real life.</a:t>
            </a:r>
          </a:p>
          <a:p>
            <a:endParaRPr lang="en-US" sz="3600" b="0" dirty="0">
              <a:solidFill>
                <a:schemeClr val="tx1"/>
              </a:solidFill>
              <a:latin typeface="+mn-lt"/>
            </a:endParaRPr>
          </a:p>
          <a:p>
            <a:r>
              <a:rPr lang="en-US" sz="3600" b="0" dirty="0">
                <a:solidFill>
                  <a:schemeClr val="tx1"/>
                </a:solidFill>
                <a:latin typeface="+mn-lt"/>
              </a:rPr>
              <a:t>Then, how </a:t>
            </a:r>
            <a:r>
              <a:rPr lang="en-US" sz="3600" b="0" i="1" dirty="0">
                <a:solidFill>
                  <a:schemeClr val="tx1"/>
                </a:solidFill>
                <a:latin typeface="+mn-lt"/>
              </a:rPr>
              <a:t>many</a:t>
            </a:r>
            <a:r>
              <a:rPr lang="en-US" sz="3600" b="0" dirty="0">
                <a:solidFill>
                  <a:schemeClr val="tx1"/>
                </a:solidFill>
                <a:latin typeface="+mn-lt"/>
              </a:rPr>
              <a:t> of each domain should be there? </a:t>
            </a:r>
          </a:p>
          <a:p>
            <a:r>
              <a:rPr lang="en-US" sz="3600" b="0" dirty="0">
                <a:solidFill>
                  <a:schemeClr val="tx1"/>
                </a:solidFill>
                <a:latin typeface="+mn-lt"/>
              </a:rPr>
              <a:t>Then, provide some sample topics for the item writers.</a:t>
            </a:r>
          </a:p>
        </p:txBody>
      </p:sp>
    </p:spTree>
    <p:extLst>
      <p:ext uri="{BB962C8B-B14F-4D97-AF65-F5344CB8AC3E}">
        <p14:creationId xmlns:p14="http://schemas.microsoft.com/office/powerpoint/2010/main" val="244865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Item Writers are SMEs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dirty="0"/>
          </a:p>
        </p:txBody>
      </p:sp>
      <p:sp>
        <p:nvSpPr>
          <p:cNvPr id="6" name="Title 4"/>
          <p:cNvSpPr txBox="1">
            <a:spLocks/>
          </p:cNvSpPr>
          <p:nvPr/>
        </p:nvSpPr>
        <p:spPr>
          <a:xfrm>
            <a:off x="381674" y="938677"/>
            <a:ext cx="11468950" cy="57002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Item Writers are given assignments to cover a narrow domain.</a:t>
            </a:r>
          </a:p>
          <a:p>
            <a:endParaRPr lang="en-US" sz="3600" b="0" dirty="0">
              <a:solidFill>
                <a:schemeClr val="tx1"/>
              </a:solidFill>
              <a:latin typeface="+mn-lt"/>
            </a:endParaRPr>
          </a:p>
          <a:p>
            <a:r>
              <a:rPr lang="en-US" sz="3600" b="0" dirty="0">
                <a:solidFill>
                  <a:schemeClr val="tx1"/>
                </a:solidFill>
                <a:latin typeface="+mn-lt"/>
              </a:rPr>
              <a:t>Item Writer team must make sure they’re not overlapping or </a:t>
            </a:r>
          </a:p>
          <a:p>
            <a:r>
              <a:rPr lang="en-US" sz="3600" b="0" dirty="0">
                <a:solidFill>
                  <a:schemeClr val="tx1"/>
                </a:solidFill>
                <a:latin typeface="+mn-lt"/>
              </a:rPr>
              <a:t>creating nemeses that giveaway answers to other questions.</a:t>
            </a:r>
          </a:p>
          <a:p>
            <a:endParaRPr lang="en-US" sz="3600" b="0" dirty="0">
              <a:solidFill>
                <a:schemeClr val="tx1"/>
              </a:solidFill>
              <a:latin typeface="+mn-lt"/>
            </a:endParaRPr>
          </a:p>
          <a:p>
            <a:r>
              <a:rPr lang="en-US" sz="3600" b="0" dirty="0">
                <a:solidFill>
                  <a:schemeClr val="tx1"/>
                </a:solidFill>
                <a:latin typeface="+mn-lt"/>
              </a:rPr>
              <a:t>Then a review process and alpha exam process occur with yet another group of SMEs to fine tune the items.</a:t>
            </a:r>
          </a:p>
        </p:txBody>
      </p:sp>
    </p:spTree>
    <p:extLst>
      <p:ext uri="{BB962C8B-B14F-4D97-AF65-F5344CB8AC3E}">
        <p14:creationId xmlns:p14="http://schemas.microsoft.com/office/powerpoint/2010/main" val="60096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r>
              <a:rPr lang="en-US" sz="3200" b="0" dirty="0">
                <a:solidFill>
                  <a:schemeClr val="tx1"/>
                </a:solidFill>
                <a:latin typeface="+mn-lt"/>
              </a:rPr>
              <a:t>but may be used as distractors. We can’t test:</a:t>
            </a:r>
          </a:p>
          <a:p>
            <a:pPr marL="457200" indent="-457200">
              <a:buFont typeface="Arial" panose="020B0604020202020204" pitchFamily="34" charset="0"/>
              <a:buChar char="•"/>
            </a:pPr>
            <a:r>
              <a:rPr lang="en-US" sz="3200" b="0" dirty="0">
                <a:solidFill>
                  <a:schemeClr val="tx1"/>
                </a:solidFill>
                <a:latin typeface="+mn-lt"/>
              </a:rPr>
              <a:t>unenforced naming conventions or </a:t>
            </a:r>
          </a:p>
          <a:p>
            <a:pPr marL="457200" indent="-457200">
              <a:buFont typeface="Arial" panose="020B0604020202020204" pitchFamily="34" charset="0"/>
              <a:buChar char="•"/>
            </a:pPr>
            <a:r>
              <a:rPr lang="en-US" sz="3200" b="0" dirty="0">
                <a:solidFill>
                  <a:schemeClr val="tx1"/>
                </a:solidFill>
                <a:latin typeface="+mn-lt"/>
              </a:rPr>
              <a:t>generally accepted standard or </a:t>
            </a:r>
          </a:p>
          <a:p>
            <a:pPr marL="457200" indent="-457200">
              <a:buFont typeface="Arial" panose="020B0604020202020204" pitchFamily="34" charset="0"/>
              <a:buChar char="•"/>
            </a:pPr>
            <a:r>
              <a:rPr lang="en-US" sz="3200" b="0" dirty="0">
                <a:solidFill>
                  <a:schemeClr val="tx1"/>
                </a:solidFill>
                <a:latin typeface="+mn-lt"/>
              </a:rPr>
              <a:t>the normal order for this or</a:t>
            </a:r>
          </a:p>
          <a:p>
            <a:pPr marL="457200" indent="-457200">
              <a:buFont typeface="Arial" panose="020B0604020202020204" pitchFamily="34" charset="0"/>
              <a:buChar char="•"/>
            </a:pPr>
            <a:r>
              <a:rPr lang="en-US" sz="3200" b="0" dirty="0">
                <a:solidFill>
                  <a:schemeClr val="tx1"/>
                </a:solidFill>
                <a:latin typeface="+mn-lt"/>
              </a:rPr>
              <a:t>how it has always been done or</a:t>
            </a:r>
          </a:p>
          <a:p>
            <a:pPr marL="457200" indent="-457200">
              <a:buFont typeface="Arial" panose="020B0604020202020204" pitchFamily="34" charset="0"/>
              <a:buChar char="•"/>
            </a:pPr>
            <a:r>
              <a:rPr lang="en-US" sz="3200" b="0" dirty="0">
                <a:solidFill>
                  <a:schemeClr val="tx1"/>
                </a:solidFill>
                <a:latin typeface="+mn-lt"/>
              </a:rPr>
              <a:t>“industry knowledge” </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a:xfrm>
            <a:off x="609600" y="990603"/>
            <a:ext cx="10972800" cy="5648322"/>
          </a:xfrm>
        </p:spPr>
        <p:txBody>
          <a:bodyPr>
            <a:noAutofit/>
          </a:bodyPr>
          <a:lstStyle/>
          <a:p>
            <a:r>
              <a:rPr lang="en-US" sz="3600" dirty="0"/>
              <a:t>Question success is statistically analyzed by a </a:t>
            </a:r>
            <a:r>
              <a:rPr lang="en-US" sz="3600" i="1" dirty="0"/>
              <a:t>psychometrician</a:t>
            </a:r>
          </a:p>
          <a:p>
            <a:pPr lvl="1"/>
            <a:r>
              <a:rPr lang="en-US" sz="3200" dirty="0"/>
              <a:t>Do candidates who pass get this question right? Good.</a:t>
            </a:r>
          </a:p>
          <a:p>
            <a:pPr lvl="1"/>
            <a:r>
              <a:rPr lang="en-US" sz="3200" dirty="0"/>
              <a:t>Do candidates who pass get this question wrong? Not good.</a:t>
            </a:r>
          </a:p>
          <a:p>
            <a:pPr lvl="1"/>
            <a:r>
              <a:rPr lang="en-US" sz="3200" dirty="0"/>
              <a:t>Is question success unrelated to this exam success? </a:t>
            </a:r>
            <a:br>
              <a:rPr lang="en-US" sz="3200" dirty="0"/>
            </a:br>
            <a:r>
              <a:rPr lang="en-US" sz="3200" dirty="0"/>
              <a:t>They’re guessing.</a:t>
            </a:r>
          </a:p>
          <a:p>
            <a:r>
              <a:rPr lang="en-US" sz="3600" dirty="0"/>
              <a:t>Your comments on the exam are reviewed, by name.</a:t>
            </a:r>
          </a:p>
          <a:p>
            <a:pPr lvl="1"/>
            <a:r>
              <a:rPr lang="en-US" sz="3200" dirty="0"/>
              <a:t>Be professional. </a:t>
            </a:r>
          </a:p>
          <a:p>
            <a:pPr lvl="1"/>
            <a:r>
              <a:rPr lang="en-US" sz="3200" dirty="0"/>
              <a:t>Your comments can contribute to changing/abandoning a question.</a:t>
            </a:r>
          </a:p>
          <a:p>
            <a:pPr lvl="2"/>
            <a:r>
              <a:rPr lang="en-US" sz="2800" dirty="0">
                <a:solidFill>
                  <a:srgbClr val="FF0000"/>
                </a:solidFill>
              </a:rPr>
              <a:t>"Why are you testing this? I'd look this up!"</a:t>
            </a:r>
            <a:endParaRPr lang="en-US" sz="3600" dirty="0">
              <a:solidFill>
                <a:srgbClr val="FF0000"/>
              </a:solidFill>
            </a:endParaRPr>
          </a:p>
        </p:txBody>
      </p:sp>
    </p:spTree>
    <p:extLst>
      <p:ext uri="{BB962C8B-B14F-4D97-AF65-F5344CB8AC3E}">
        <p14:creationId xmlns:p14="http://schemas.microsoft.com/office/powerpoint/2010/main" val="2077756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p:txBody>
          <a:bodyPr>
            <a:noAutofit/>
          </a:bodyPr>
          <a:lstStyle/>
          <a:p>
            <a:r>
              <a:rPr lang="en-US" sz="4000" dirty="0"/>
              <a:t>Exams can be refreshed for new content.</a:t>
            </a:r>
          </a:p>
          <a:p>
            <a:pPr lvl="1"/>
            <a:r>
              <a:rPr lang="en-US" sz="3600" dirty="0"/>
              <a:t>For example: SQL 2016 exams were later updated in 2017 for new content including Azure, exam number did not change.</a:t>
            </a:r>
          </a:p>
          <a:p>
            <a:r>
              <a:rPr lang="en-US" sz="4000" dirty="0"/>
              <a:t>New product capabilities/features often get a special focus on exams.</a:t>
            </a:r>
          </a:p>
        </p:txBody>
      </p:sp>
    </p:spTree>
    <p:extLst>
      <p:ext uri="{BB962C8B-B14F-4D97-AF65-F5344CB8AC3E}">
        <p14:creationId xmlns:p14="http://schemas.microsoft.com/office/powerpoint/2010/main" val="2737845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85981" y="849117"/>
            <a:ext cx="10972800"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If two answers seem correct, </a:t>
            </a:r>
            <a:br>
              <a:rPr lang="en-US" sz="3600" b="0" dirty="0">
                <a:solidFill>
                  <a:schemeClr val="tx1"/>
                </a:solidFill>
                <a:latin typeface="+mn-lt"/>
              </a:rPr>
            </a:br>
            <a:r>
              <a:rPr lang="en-US" sz="3600" b="0" dirty="0">
                <a:solidFill>
                  <a:schemeClr val="tx1"/>
                </a:solidFill>
                <a:latin typeface="+mn-lt"/>
              </a:rPr>
              <a:t>there IS a differentiator somewhere in the question. </a:t>
            </a:r>
          </a:p>
          <a:p>
            <a:endParaRPr lang="en-US" sz="3600" b="0" dirty="0">
              <a:solidFill>
                <a:schemeClr val="tx1"/>
              </a:solidFill>
              <a:latin typeface="+mn-lt"/>
            </a:endParaRPr>
          </a:p>
          <a:p>
            <a:r>
              <a:rPr lang="en-US" sz="3600" b="0" dirty="0">
                <a:solidFill>
                  <a:schemeClr val="tx1"/>
                </a:solidFill>
                <a:latin typeface="+mn-lt"/>
              </a:rPr>
              <a:t>Read the question carefully, note details.</a:t>
            </a:r>
          </a:p>
          <a:p>
            <a:endParaRPr lang="en-US" sz="3600" b="0" dirty="0">
              <a:solidFill>
                <a:schemeClr val="tx1"/>
              </a:solidFill>
              <a:latin typeface="+mn-lt"/>
            </a:endParaRPr>
          </a:p>
          <a:p>
            <a:r>
              <a:rPr lang="en-US" sz="3600" b="0" dirty="0">
                <a:solidFill>
                  <a:schemeClr val="tx1"/>
                </a:solidFill>
                <a:latin typeface="+mn-lt"/>
              </a:rPr>
              <a:t>At some point, the question writer introduced a </a:t>
            </a:r>
            <a:r>
              <a:rPr lang="en-US" sz="3600" dirty="0">
                <a:solidFill>
                  <a:schemeClr val="tx1"/>
                </a:solidFill>
                <a:latin typeface="+mn-lt"/>
              </a:rPr>
              <a:t>factor</a:t>
            </a:r>
            <a:r>
              <a:rPr lang="en-US" sz="3600" b="0" dirty="0">
                <a:solidFill>
                  <a:schemeClr val="tx1"/>
                </a:solidFill>
                <a:latin typeface="+mn-lt"/>
              </a:rPr>
              <a:t> in the question to make sure there is </a:t>
            </a:r>
            <a:r>
              <a:rPr lang="en-US" sz="3600" dirty="0">
                <a:solidFill>
                  <a:schemeClr val="tx1"/>
                </a:solidFill>
                <a:latin typeface="+mn-lt"/>
              </a:rPr>
              <a:t>only one right answer </a:t>
            </a:r>
            <a:r>
              <a:rPr lang="en-US" sz="3600" b="0" dirty="0">
                <a:solidFill>
                  <a:schemeClr val="tx1"/>
                </a:solidFill>
                <a:latin typeface="+mn-lt"/>
              </a:rPr>
              <a:t>and all other options are 100% wrong.</a:t>
            </a: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85980" y="839973"/>
            <a:ext cx="11658369"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dirty="0">
                <a:solidFill>
                  <a:schemeClr val="tx1"/>
                </a:solidFill>
                <a:latin typeface="+mn-lt"/>
              </a:rPr>
              <a:t>Writing the right answer is easy, and its opposite is easy (though sometimes too obvious).</a:t>
            </a:r>
          </a:p>
          <a:p>
            <a:endParaRPr lang="en-US" sz="3600" b="0" dirty="0">
              <a:solidFill>
                <a:schemeClr val="tx1"/>
              </a:solidFill>
              <a:latin typeface="+mn-lt"/>
            </a:endParaRPr>
          </a:p>
          <a:p>
            <a:r>
              <a:rPr lang="en-US" sz="3600" b="0" dirty="0">
                <a:solidFill>
                  <a:schemeClr val="tx1"/>
                </a:solidFill>
                <a:latin typeface="+mn-lt"/>
              </a:rPr>
              <a:t>Writing wrong answers is more difficult than correct answers!</a:t>
            </a:r>
          </a:p>
          <a:p>
            <a:endParaRPr lang="en-US" sz="3600" b="0" dirty="0">
              <a:solidFill>
                <a:schemeClr val="tx1"/>
              </a:solidFill>
              <a:latin typeface="+mn-lt"/>
            </a:endParaRPr>
          </a:p>
          <a:p>
            <a:r>
              <a:rPr lang="en-US" sz="3600" b="0" dirty="0">
                <a:solidFill>
                  <a:schemeClr val="tx1"/>
                </a:solidFill>
                <a:latin typeface="+mn-lt"/>
              </a:rPr>
              <a:t>Creating challenging wrong answers sometimes involves introducing new variables or twists to your question, </a:t>
            </a:r>
            <a:br>
              <a:rPr lang="en-US" sz="3600" b="0" dirty="0">
                <a:solidFill>
                  <a:schemeClr val="tx1"/>
                </a:solidFill>
                <a:latin typeface="+mn-lt"/>
              </a:rPr>
            </a:br>
            <a:r>
              <a:rPr lang="en-US" sz="3600" b="0" dirty="0">
                <a:solidFill>
                  <a:schemeClr val="tx1"/>
                </a:solidFill>
                <a:latin typeface="+mn-lt"/>
              </a:rPr>
              <a:t>and it is </a:t>
            </a:r>
            <a:r>
              <a:rPr lang="en-US" sz="3600" dirty="0">
                <a:solidFill>
                  <a:schemeClr val="tx1"/>
                </a:solidFill>
                <a:latin typeface="+mn-lt"/>
              </a:rPr>
              <a:t>difficult to keep the question scenario simple </a:t>
            </a:r>
            <a:r>
              <a:rPr lang="en-US" sz="3600" b="0" dirty="0">
                <a:solidFill>
                  <a:schemeClr val="tx1"/>
                </a:solidFill>
                <a:latin typeface="+mn-lt"/>
              </a:rPr>
              <a:t>while being complex enough to have 3 legitimate wrong answers. </a:t>
            </a:r>
          </a:p>
          <a:p>
            <a:endParaRPr lang="en-US" sz="3600" b="0" dirty="0">
              <a:solidFill>
                <a:schemeClr val="tx1"/>
              </a:solidFill>
              <a:latin typeface="+mn-lt"/>
            </a:endParaRPr>
          </a:p>
        </p:txBody>
      </p:sp>
    </p:spTree>
    <p:extLst>
      <p:ext uri="{BB962C8B-B14F-4D97-AF65-F5344CB8AC3E}">
        <p14:creationId xmlns:p14="http://schemas.microsoft.com/office/powerpoint/2010/main" val="22215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154984"/>
          </a:xfrm>
          <a:prstGeom prst="rect">
            <a:avLst/>
          </a:prstGeom>
          <a:noFill/>
        </p:spPr>
        <p:txBody>
          <a:bodyPr wrap="square" rtlCol="0">
            <a:spAutoFit/>
          </a:bodyPr>
          <a:lstStyle/>
          <a:p>
            <a:r>
              <a:rPr lang="en-US" sz="4400" dirty="0"/>
              <a:t>“Domain Drift” is when your question became so complicated,</a:t>
            </a:r>
          </a:p>
          <a:p>
            <a:r>
              <a:rPr lang="en-US" sz="4400" dirty="0"/>
              <a:t>you end up with a question on a different topic. </a:t>
            </a:r>
          </a:p>
          <a:p>
            <a:endParaRPr lang="en-US" sz="4400" dirty="0"/>
          </a:p>
          <a:p>
            <a:r>
              <a:rPr lang="en-US" sz="4400" dirty="0"/>
              <a:t>Now you have to beg another Item Writer to trade question assignments with you.</a:t>
            </a:r>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r>
              <a:rPr lang="en-US" sz="4100" dirty="0"/>
              <a:t>You are an admiral in Starfleet.</a:t>
            </a:r>
          </a:p>
          <a:p>
            <a:r>
              <a:rPr lang="en-US" sz="41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r>
              <a:rPr lang="en-US" sz="4100" dirty="0"/>
              <a:t>You need to choose a leader for your starship.</a:t>
            </a:r>
          </a:p>
          <a:p>
            <a:r>
              <a:rPr lang="en-US" sz="4100" dirty="0"/>
              <a:t>Who captain should you choose?</a:t>
            </a:r>
          </a:p>
          <a:p>
            <a:pPr marL="0" indent="0">
              <a:buNone/>
            </a:pPr>
            <a:endParaRPr lang="en-US" dirty="0"/>
          </a:p>
          <a:p>
            <a:r>
              <a:rPr lang="en-US" dirty="0"/>
              <a:t>A. 	James T Kirk</a:t>
            </a:r>
          </a:p>
          <a:p>
            <a:r>
              <a:rPr lang="en-US" dirty="0"/>
              <a:t>B. 	Jean-Luc Picard</a:t>
            </a:r>
          </a:p>
          <a:p>
            <a:r>
              <a:rPr lang="en-US" dirty="0"/>
              <a:t>C. 	Benjamin </a:t>
            </a:r>
            <a:r>
              <a:rPr lang="en-US" dirty="0" err="1"/>
              <a:t>Sisko</a:t>
            </a:r>
            <a:endParaRPr lang="en-US" dirty="0"/>
          </a:p>
          <a:p>
            <a:r>
              <a:rPr lang="en-US" dirty="0"/>
              <a:t>D. 	Kathryn </a:t>
            </a:r>
            <a:r>
              <a:rPr lang="en-US" dirty="0" err="1"/>
              <a:t>Janeway</a:t>
            </a:r>
            <a:endParaRPr lang="en-US" dirty="0"/>
          </a:p>
          <a:p>
            <a:endParaRPr lang="en-US" dirty="0"/>
          </a:p>
        </p:txBody>
      </p:sp>
      <p:sp>
        <p:nvSpPr>
          <p:cNvPr id="17" name="Arrow: Right 16" descr="The correct answer"/>
          <p:cNvSpPr/>
          <p:nvPr/>
        </p:nvSpPr>
        <p:spPr>
          <a:xfrm rot="10800000">
            <a:off x="3555346" y="489318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3477875"/>
          </a:xfrm>
          <a:prstGeom prst="rect">
            <a:avLst/>
          </a:prstGeom>
          <a:noFill/>
        </p:spPr>
        <p:txBody>
          <a:bodyPr wrap="square" rtlCol="0">
            <a:spAutoFit/>
          </a:bodyPr>
          <a:lstStyle/>
          <a:p>
            <a:r>
              <a:rPr lang="en-US" sz="4400" dirty="0"/>
              <a:t>For example, if you were supposed to ask a question about peanut butter sandwiches, and ended up asking a question about which whether utensils can spread creamy peanut butter…</a:t>
            </a:r>
          </a:p>
        </p:txBody>
      </p:sp>
    </p:spTree>
    <p:extLst>
      <p:ext uri="{BB962C8B-B14F-4D97-AF65-F5344CB8AC3E}">
        <p14:creationId xmlns:p14="http://schemas.microsoft.com/office/powerpoint/2010/main" val="244158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39</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40</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1446550"/>
          </a:xfrm>
          <a:prstGeom prst="rect">
            <a:avLst/>
          </a:prstGeom>
          <a:noFill/>
        </p:spPr>
        <p:txBody>
          <a:bodyPr wrap="square" rtlCol="0">
            <a:spAutoFit/>
          </a:bodyPr>
          <a:lstStyle/>
          <a:p>
            <a:r>
              <a:rPr lang="en-US" sz="8800" dirty="0"/>
              <a:t>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798653" y="2745781"/>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3810073" y="362751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2" y="4790023"/>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2" y="520344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2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social media platform must be persistent online forever. The grandmother of the CEO must not be aware of the platform. The platform must currently have accelerating growth.</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78304" y="488704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296497"/>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3044142" y="2817277"/>
            <a:ext cx="399326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p:nvPr/>
        </p:nvCxnSpPr>
        <p:spPr>
          <a:xfrm flipH="1">
            <a:off x="7393469" y="3298233"/>
            <a:ext cx="2969731"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037409" y="2364088"/>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275453" y="55008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99636" y="263755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49</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dirty="0">
                <a:hlinkClick r:id="rId5"/>
              </a:rPr>
              <a:t>https://www.microsoft.com/en-us/learning/exam-98-364.aspx</a:t>
            </a:r>
            <a:endParaRPr lang="en-US" sz="200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2"/>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3"/>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2"/>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3"/>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F166F8-64A3-40BE-AC80-199547ECEFC8}"/>
              </a:ext>
            </a:extLst>
          </p:cNvPr>
          <p:cNvSpPr>
            <a:spLocks noGrp="1"/>
          </p:cNvSpPr>
          <p:nvPr>
            <p:ph type="title"/>
          </p:nvPr>
        </p:nvSpPr>
        <p:spPr/>
        <p:txBody>
          <a:bodyPr/>
          <a:lstStyle/>
          <a:p>
            <a:r>
              <a:rPr lang="en-US" b="1" cap="all" dirty="0">
                <a:solidFill>
                  <a:srgbClr val="3D156F"/>
                </a:solidFill>
              </a:rPr>
              <a:t>Bio and contact</a:t>
            </a:r>
            <a:endParaRPr lang="en-US" dirty="0"/>
          </a:p>
        </p:txBody>
      </p:sp>
      <p:sp>
        <p:nvSpPr>
          <p:cNvPr id="3" name="Content Placeholder 2"/>
          <p:cNvSpPr>
            <a:spLocks noGrp="1"/>
          </p:cNvSpPr>
          <p:nvPr>
            <p:ph idx="1"/>
          </p:nvPr>
        </p:nvSpPr>
        <p:spPr>
          <a:xfrm>
            <a:off x="692542" y="3872608"/>
            <a:ext cx="10972632" cy="2756744"/>
          </a:xfrm>
        </p:spPr>
        <p:txBody>
          <a:bodyPr>
            <a:normAutofit/>
          </a:bodyPr>
          <a:lstStyle/>
          <a:p>
            <a:pPr marL="0" indent="0" algn="ctr">
              <a:buNone/>
            </a:pPr>
            <a:r>
              <a:rPr lang="en-US" sz="4000" dirty="0"/>
              <a:t>This presentation, including all source code, available at my blog:</a:t>
            </a:r>
          </a:p>
          <a:p>
            <a:pPr marL="0" indent="0" algn="ctr">
              <a:buNone/>
            </a:pPr>
            <a:r>
              <a:rPr lang="en-US" sz="6600" b="1" dirty="0">
                <a:hlinkClick r:id="rId2"/>
              </a:rPr>
              <a:t>SQLTact.com</a:t>
            </a:r>
            <a:endParaRPr lang="en-US" sz="6600" b="1" dirty="0"/>
          </a:p>
          <a:p>
            <a:endParaRPr lang="en-US" sz="4800" dirty="0"/>
          </a:p>
          <a:p>
            <a:endParaRPr lang="en-US" sz="4800" dirty="0"/>
          </a:p>
        </p:txBody>
      </p:sp>
      <p:sp>
        <p:nvSpPr>
          <p:cNvPr id="4" name="Subtitle 2"/>
          <p:cNvSpPr txBox="1">
            <a:spLocks/>
          </p:cNvSpPr>
          <p:nvPr/>
        </p:nvSpPr>
        <p:spPr>
          <a:xfrm>
            <a:off x="692542" y="877263"/>
            <a:ext cx="9061003" cy="2995344"/>
          </a:xfrm>
          <a:prstGeom prst="rect">
            <a:avLst/>
          </a:prstGeom>
        </p:spPr>
        <p:txBody>
          <a:bodyPr vert="horz" lIns="91436" tIns="45718" rIns="91436" bIns="4571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2887" indent="-362887" defTabSz="967698">
              <a:defRPr/>
            </a:pPr>
            <a:r>
              <a:rPr lang="en-US" dirty="0">
                <a:solidFill>
                  <a:srgbClr val="101820"/>
                </a:solidFill>
                <a:latin typeface="Roboto" panose="02000000000000000000" pitchFamily="2" charset="0"/>
                <a:ea typeface="Roboto" panose="02000000000000000000" pitchFamily="2" charset="0"/>
              </a:rPr>
              <a:t>William D Assaf, MCSE</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Baton Rouge SQL Server UG board</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Principal Consultant, SQL at Sparkhound</a:t>
            </a:r>
          </a:p>
          <a:p>
            <a:pPr marL="362887" indent="-362887" defTabSz="967698">
              <a:defRPr/>
            </a:pPr>
            <a:r>
              <a:rPr lang="en-US" dirty="0">
                <a:solidFill>
                  <a:srgbClr val="101820"/>
                </a:solidFill>
                <a:latin typeface="Roboto" panose="02000000000000000000" pitchFamily="2" charset="0"/>
                <a:ea typeface="Roboto" panose="02000000000000000000" pitchFamily="2" charset="0"/>
                <a:hlinkClick r:id="rId3"/>
              </a:rPr>
              <a:t>William.Assaf@sparkhound.com</a:t>
            </a:r>
            <a:endParaRPr lang="en-US" dirty="0">
              <a:solidFill>
                <a:srgbClr val="101820"/>
              </a:solidFill>
              <a:latin typeface="Roboto" panose="02000000000000000000" pitchFamily="2" charset="0"/>
              <a:ea typeface="Roboto" panose="02000000000000000000" pitchFamily="2" charset="0"/>
            </a:endParaRPr>
          </a:p>
          <a:p>
            <a:pPr marL="362887" indent="-362887" defTabSz="967698">
              <a:defRPr/>
            </a:pPr>
            <a:r>
              <a:rPr lang="en-US" dirty="0">
                <a:solidFill>
                  <a:srgbClr val="101820"/>
                </a:solidFill>
                <a:latin typeface="Roboto" panose="02000000000000000000" pitchFamily="2" charset="0"/>
                <a:ea typeface="Roboto" panose="02000000000000000000" pitchFamily="2" charset="0"/>
              </a:rPr>
              <a:t>@</a:t>
            </a:r>
            <a:r>
              <a:rPr lang="en-US" dirty="0" err="1">
                <a:solidFill>
                  <a:srgbClr val="101820"/>
                </a:solidFill>
                <a:latin typeface="Roboto" panose="02000000000000000000" pitchFamily="2" charset="0"/>
                <a:ea typeface="Roboto" panose="02000000000000000000" pitchFamily="2" charset="0"/>
              </a:rPr>
              <a:t>william_a_dba</a:t>
            </a:r>
            <a:endParaRPr lang="en-US" dirty="0">
              <a:solidFill>
                <a:srgbClr val="101820"/>
              </a:solidFill>
              <a:latin typeface="Roboto" panose="02000000000000000000" pitchFamily="2" charset="0"/>
              <a:ea typeface="Roboto" panose="02000000000000000000" pitchFamily="2" charset="0"/>
            </a:endParaRPr>
          </a:p>
          <a:p>
            <a:pPr marL="362887" indent="-362887" defTabSz="967698">
              <a:defRPr/>
            </a:pPr>
            <a:endParaRPr lang="en-US" dirty="0">
              <a:solidFill>
                <a:srgbClr val="101820"/>
              </a:solidFill>
              <a:latin typeface="Roboto" panose="02000000000000000000" pitchFamily="2" charset="0"/>
              <a:ea typeface="Roboto" panose="02000000000000000000" pitchFamily="2" charset="0"/>
            </a:endParaRPr>
          </a:p>
          <a:p>
            <a:pPr marL="0" indent="0" defTabSz="967698">
              <a:buNone/>
              <a:defRPr/>
            </a:pPr>
            <a:endParaRPr lang="en-US" dirty="0">
              <a:solidFill>
                <a:srgbClr val="101820"/>
              </a:solidFill>
              <a:latin typeface="Roboto" panose="02000000000000000000" pitchFamily="2" charset="0"/>
              <a:ea typeface="Roboto" panose="02000000000000000000" pitchFamily="2" charset="0"/>
            </a:endParaRPr>
          </a:p>
        </p:txBody>
      </p:sp>
      <p:pic>
        <p:nvPicPr>
          <p:cNvPr id="6" name="Picture 2" descr="William Assaf">
            <a:extLst>
              <a:ext uri="{FF2B5EF4-FFF2-40B4-BE49-F238E27FC236}">
                <a16:creationId xmlns:a16="http://schemas.microsoft.com/office/drawing/2014/main" id="{2BAE5041-34BB-4C0C-A938-11DDAAA02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3685" y="762041"/>
            <a:ext cx="2995344" cy="299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13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Some exams are intended for 5+yrs of experience.</a:t>
            </a:r>
          </a:p>
          <a:p>
            <a:pPr>
              <a:lnSpc>
                <a:spcPct val="100000"/>
              </a:lnSpc>
            </a:pPr>
            <a:r>
              <a:rPr lang="en-US" sz="4000" dirty="0"/>
              <a:t>Don’t have unrealistic expectations at entry-level.</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r>
              <a:rPr lang="en-US" sz="4000" dirty="0"/>
              <a:t>Reward success but not to excess. Career progress should also occur outside of exam.</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lnSpcReduction="10000"/>
          </a:bodyPr>
          <a:lstStyle/>
          <a:p>
            <a:r>
              <a:rPr lang="en-US" sz="4400" dirty="0"/>
              <a:t>Classroom training lengthy, hit-and-miss. </a:t>
            </a:r>
          </a:p>
          <a:p>
            <a:r>
              <a:rPr lang="en-US" sz="4400" dirty="0"/>
              <a:t>Travel conferences are expensive, lengthy. </a:t>
            </a:r>
          </a:p>
          <a:p>
            <a:pPr lvl="1"/>
            <a:r>
              <a:rPr lang="en-US" sz="4000" dirty="0"/>
              <a:t>Tip: Require knowledge transfer afterwards.</a:t>
            </a:r>
          </a:p>
          <a:p>
            <a:pPr lvl="1"/>
            <a:r>
              <a:rPr lang="en-US" sz="4000" dirty="0"/>
              <a:t>Tip: Proof of hands-on-lab completion when sending employees off, or specific technology goals.</a:t>
            </a:r>
          </a:p>
          <a:p>
            <a:r>
              <a:rPr lang="en-US" sz="4400" dirty="0"/>
              <a:t>Employees should take advantage of the easy free training opportunities to earn expensive paid ones </a:t>
            </a:r>
            <a:r>
              <a:rPr lang="en-US" sz="4000" dirty="0"/>
              <a:t>(Hint: This. Event. Right. Now.)</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3519</TotalTime>
  <Words>4058</Words>
  <Application>Microsoft Office PowerPoint</Application>
  <PresentationFormat>Widescreen</PresentationFormat>
  <Paragraphs>456</Paragraphs>
  <Slides>52</Slides>
  <Notes>12</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52</vt:i4>
      </vt:variant>
    </vt:vector>
  </HeadingPairs>
  <TitlesOfParts>
    <vt:vector size="71"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PowerPoint Presentation</vt:lpstr>
      <vt:lpstr>William Assaf</vt:lpstr>
      <vt:lpstr>Pop Quiz</vt:lpstr>
      <vt:lpstr>Summary</vt:lpstr>
      <vt:lpstr>Certified Technology Professionals</vt:lpstr>
      <vt:lpstr>What Exams Try to Test</vt:lpstr>
      <vt:lpstr>Guidance for Employers</vt:lpstr>
      <vt:lpstr>Certs and Your Employees</vt:lpstr>
      <vt:lpstr>How to Train an Employee</vt:lpstr>
      <vt:lpstr>Retired Certifications </vt:lpstr>
      <vt:lpstr>Role-based Certifications </vt:lpstr>
      <vt:lpstr>So What Is On a Cert Exam?</vt:lpstr>
      <vt:lpstr>How To Prepare for Cert Exams</vt:lpstr>
      <vt:lpstr>How To Prepare for Cert Exams</vt:lpstr>
      <vt:lpstr>How To Prepare for Cert Exams</vt:lpstr>
      <vt:lpstr>What Exams Try to Test</vt:lpstr>
      <vt:lpstr>What Exams Try to Test</vt:lpstr>
      <vt:lpstr>Real Answer Options</vt:lpstr>
      <vt:lpstr>Solutions Providers, Not Exam Takers</vt:lpstr>
      <vt:lpstr>Item Writers are SMEs</vt:lpstr>
      <vt:lpstr>Item Writers are SMEs</vt:lpstr>
      <vt:lpstr>Fun With Grammar</vt:lpstr>
      <vt:lpstr>Fun With Grammar</vt:lpstr>
      <vt:lpstr>“Best Practices”</vt:lpstr>
      <vt:lpstr>After the exam is live</vt:lpstr>
      <vt:lpstr>After the exam is live</vt:lpstr>
      <vt:lpstr>Writing the Wrong Answers Is Most Difficult</vt:lpstr>
      <vt:lpstr>Writing the Wrong Answers Is Most Difficult</vt:lpstr>
      <vt:lpstr>Item Writer - Question Drifting</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Helpful Links</vt:lpstr>
      <vt:lpstr>Support your Local STEM Initiatives</vt:lpstr>
      <vt:lpstr>SQL Server 2017 Inside Out</vt:lpstr>
      <vt:lpstr>Bio and 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112</cp:revision>
  <dcterms:created xsi:type="dcterms:W3CDTF">2015-09-09T01:48:28Z</dcterms:created>
  <dcterms:modified xsi:type="dcterms:W3CDTF">2020-04-02T17:30:52Z</dcterms:modified>
</cp:coreProperties>
</file>